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4"/>
    <p:sldMasterId id="2147483953" r:id="rId5"/>
    <p:sldMasterId id="2147483954" r:id="rId6"/>
    <p:sldMasterId id="2147483961" r:id="rId7"/>
    <p:sldMasterId id="2147483963" r:id="rId8"/>
    <p:sldMasterId id="2147483956" r:id="rId9"/>
    <p:sldMasterId id="2147483958" r:id="rId10"/>
    <p:sldMasterId id="2147483955" r:id="rId11"/>
    <p:sldMasterId id="2147483973" r:id="rId12"/>
  </p:sldMasterIdLst>
  <p:notesMasterIdLst>
    <p:notesMasterId r:id="rId27"/>
  </p:notesMasterIdLst>
  <p:handoutMasterIdLst>
    <p:handoutMasterId r:id="rId28"/>
  </p:handoutMasterIdLst>
  <p:sldIdLst>
    <p:sldId id="570" r:id="rId13"/>
    <p:sldId id="575" r:id="rId14"/>
    <p:sldId id="576" r:id="rId15"/>
    <p:sldId id="589" r:id="rId16"/>
    <p:sldId id="580" r:id="rId17"/>
    <p:sldId id="608" r:id="rId18"/>
    <p:sldId id="588" r:id="rId19"/>
    <p:sldId id="605" r:id="rId20"/>
    <p:sldId id="606" r:id="rId21"/>
    <p:sldId id="607" r:id="rId22"/>
    <p:sldId id="609" r:id="rId23"/>
    <p:sldId id="610" r:id="rId24"/>
    <p:sldId id="611" r:id="rId25"/>
    <p:sldId id="600" r:id="rId26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iko Takemi" initials="A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A5A5A5"/>
    <a:srgbClr val="F9950F"/>
    <a:srgbClr val="E7E6E6"/>
    <a:srgbClr val="48367D"/>
    <a:srgbClr val="4C5252"/>
    <a:srgbClr val="EFCAAF"/>
    <a:srgbClr val="958FBC"/>
    <a:srgbClr val="EBE4A7"/>
    <a:srgbClr val="C9D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91"/>
  </p:normalViewPr>
  <p:slideViewPr>
    <p:cSldViewPr>
      <p:cViewPr varScale="1">
        <p:scale>
          <a:sx n="74" d="100"/>
          <a:sy n="74" d="100"/>
        </p:scale>
        <p:origin x="1042" y="77"/>
      </p:cViewPr>
      <p:guideLst>
        <p:guide orient="horz" pos="2160"/>
        <p:guide pos="3840"/>
        <p:guide orient="horz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-4068" y="-11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r">
              <a:defRPr sz="1200"/>
            </a:lvl1pPr>
          </a:lstStyle>
          <a:p>
            <a:fld id="{85D701EE-1FBA-4307-A5A0-FAD659DC6E39}" type="datetimeFigureOut">
              <a:rPr lang="en-NZ" smtClean="0"/>
              <a:pPr/>
              <a:t>19/06/2021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r">
              <a:defRPr sz="1200"/>
            </a:lvl1pPr>
          </a:lstStyle>
          <a:p>
            <a:fld id="{97D3D0BD-DB2D-4CFB-B804-653564142846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0953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l">
              <a:defRPr sz="1200" b="0" i="0">
                <a:latin typeface="+mn-lt"/>
              </a:defRPr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/>
          <a:lstStyle>
            <a:lvl1pPr algn="r">
              <a:defRPr sz="1200" b="0" i="0">
                <a:latin typeface="+mn-lt"/>
              </a:defRPr>
            </a:lvl1pPr>
          </a:lstStyle>
          <a:p>
            <a:fld id="{72A1673E-E3F0-41EB-8C5F-8EC9A5FDE63C}" type="datetimeFigureOut">
              <a:rPr lang="en-NZ" smtClean="0"/>
              <a:pPr/>
              <a:t>19/06/2021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4238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74" tIns="45737" rIns="91474" bIns="45737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9"/>
            <a:ext cx="5445760" cy="3913614"/>
          </a:xfrm>
          <a:prstGeom prst="rect">
            <a:avLst/>
          </a:prstGeom>
        </p:spPr>
        <p:txBody>
          <a:bodyPr vert="horz" lIns="91474" tIns="45737" rIns="91474" bIns="45737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l">
              <a:defRPr sz="1200" b="0" i="0">
                <a:latin typeface="+mn-lt"/>
              </a:defRPr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3"/>
          </a:xfrm>
          <a:prstGeom prst="rect">
            <a:avLst/>
          </a:prstGeom>
        </p:spPr>
        <p:txBody>
          <a:bodyPr vert="horz" lIns="91474" tIns="45737" rIns="91474" bIns="45737" rtlCol="0" anchor="b"/>
          <a:lstStyle>
            <a:lvl1pPr algn="r">
              <a:defRPr sz="1200" b="0" i="0">
                <a:latin typeface="+mn-lt"/>
              </a:defRPr>
            </a:lvl1pPr>
          </a:lstStyle>
          <a:p>
            <a:fld id="{F4089372-A661-494F-90C4-94E25994D307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86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\Downloads\ilovepdf_pages-to-jpg (1)\RU_PPT Template-White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47805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ownloads\ilovepdf_pages-to-jpg (4)\RU_PPT Template-Grey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92202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1" name="Picture 2" descr="C:\Users\Admin\Downloads\REVA LOGO2.png"/>
          <p:cNvPicPr>
            <a:picLocks noChangeAspect="1" noChangeArrowheads="1"/>
          </p:cNvPicPr>
          <p:nvPr userDrawn="1"/>
        </p:nvPicPr>
        <p:blipFill>
          <a:blip r:embed="rId3" cstate="print"/>
          <a:srcRect r="76596" b="15988"/>
          <a:stretch>
            <a:fillRect/>
          </a:stretch>
        </p:blipFill>
        <p:spPr bwMode="auto">
          <a:xfrm>
            <a:off x="152400" y="152400"/>
            <a:ext cx="6858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1591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ownloads\ilovepdf_pages-to-jpg (3)\RU_PPT Template-White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92202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4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 r="73063"/>
          <a:stretch>
            <a:fillRect/>
          </a:stretch>
        </p:blipFill>
        <p:spPr bwMode="auto">
          <a:xfrm>
            <a:off x="-54605" y="-381001"/>
            <a:ext cx="955557" cy="1711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1359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57D2F1-AB6B-D646-B596-57C131E95F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514600" y="2363699"/>
            <a:ext cx="7772400" cy="1325563"/>
          </a:xfrm>
          <a:prstGeom prst="rect">
            <a:avLst/>
          </a:prstGeom>
        </p:spPr>
        <p:txBody>
          <a:bodyPr anchor="ctr"/>
          <a:lstStyle>
            <a:lvl1pPr>
              <a:defRPr sz="7800" b="0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TITLE PAGE</a:t>
            </a:r>
            <a:endParaRPr lang="en-NZ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DAC6C2B-8407-D64F-820D-E7CF746EE1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Nobel-Book" panose="02000503040000020004" pitchFamily="2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A0E79-2BC7-C74E-A6C5-1646C3E49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52" y="6384910"/>
            <a:ext cx="812480" cy="142503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D0D9561-E154-7543-8D06-7AF9B72F9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518979" y="3796320"/>
            <a:ext cx="5923490" cy="40798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500" kern="1200" spc="40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SUBTITLE</a:t>
            </a:r>
          </a:p>
        </p:txBody>
      </p:sp>
      <p:pic>
        <p:nvPicPr>
          <p:cNvPr id="15" name="Picture 2" descr="C:\Users\Admin\Downloads\REVA LOGO2.png"/>
          <p:cNvPicPr>
            <a:picLocks noChangeAspect="1" noChangeArrowheads="1"/>
          </p:cNvPicPr>
          <p:nvPr userDrawn="1"/>
        </p:nvPicPr>
        <p:blipFill>
          <a:blip r:embed="rId3" cstate="print"/>
          <a:srcRect r="76596" b="15988"/>
          <a:stretch>
            <a:fillRect/>
          </a:stretch>
        </p:blipFill>
        <p:spPr bwMode="auto">
          <a:xfrm>
            <a:off x="152400" y="152400"/>
            <a:ext cx="685800" cy="68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3274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/ Video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ownloads\ilovepdf_pages-to-jpg (3)\RU_PPT Template-White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9B10B4EE-A653-1D4B-98CF-698451C180B3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623888" y="1412875"/>
            <a:ext cx="11088687" cy="44545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video</a:t>
            </a:r>
          </a:p>
          <a:p>
            <a:endParaRPr lang="en-US" dirty="0"/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3406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/ Video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ilovepdf_pages-to-jpg (4)\RU_PPT Template-Grey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12193193" cy="6858001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13" name="Media Placeholder 3">
            <a:extLst>
              <a:ext uri="{FF2B5EF4-FFF2-40B4-BE49-F238E27FC236}">
                <a16:creationId xmlns:a16="http://schemas.microsoft.com/office/drawing/2014/main" id="{9B10B4EE-A653-1D4B-98CF-698451C180B3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623888" y="1412875"/>
            <a:ext cx="11088687" cy="44545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video</a:t>
            </a:r>
          </a:p>
          <a:p>
            <a:endParaRPr lang="en-US" dirty="0"/>
          </a:p>
        </p:txBody>
      </p:sp>
      <p:sp>
        <p:nvSpPr>
          <p:cNvPr id="15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47756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/ Video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ownloads\ilovepdf_pages-to-jpg (3)\RU_PPT Template-White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60198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23406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dia / Video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ilovepdf_pages-to-jpg (4)\RU_PPT Template-Grey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12193193" cy="6858001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Media/Video Page</a:t>
            </a:r>
          </a:p>
        </p:txBody>
      </p:sp>
      <p:sp>
        <p:nvSpPr>
          <p:cNvPr id="15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6019800" y="1447800"/>
            <a:ext cx="5257800" cy="403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347756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6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33335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Downloads\ilovepdf_pages-to-jpg (3)\RU_PPT Template-White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\Downloads\ilovepdf_pages-to-jpg (1)\RU_PPT Template-White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 userDrawn="1"/>
        </p:nvSpPr>
        <p:spPr>
          <a:xfrm>
            <a:off x="685800" y="5880100"/>
            <a:ext cx="3422650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8769350" y="5486400"/>
            <a:ext cx="3422650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9220200" y="5410200"/>
            <a:ext cx="2601503" cy="1082742"/>
            <a:chOff x="10616154" y="97913"/>
            <a:chExt cx="3619726" cy="1349912"/>
          </a:xfrm>
        </p:grpSpPr>
        <p:pic>
          <p:nvPicPr>
            <p:cNvPr id="14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1518763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ownloads\ilovepdf_pages-to-jpg (4)\RU_PPT Template-Grey Blank (1)_page-0004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95469" y="374154"/>
            <a:ext cx="6211927" cy="4409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2800" b="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Copy Here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73F14-68E6-0D40-8C86-4D7BCC64F8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836613"/>
            <a:ext cx="6192837" cy="4321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 b="0" i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A2154B-A454-8249-909D-10FDDFC096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1" y="1370483"/>
            <a:ext cx="7615365" cy="4722813"/>
          </a:xfrm>
          <a:prstGeom prst="rect">
            <a:avLst/>
          </a:prstGeom>
        </p:spPr>
        <p:txBody>
          <a:bodyPr/>
          <a:lstStyle>
            <a:lvl1pPr>
              <a:defRPr lang="en-US" altLang="ja-JP" sz="24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lang="en-US" altLang="ja-JP" sz="2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defRPr lang="en-US" altLang="ja-JP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5pPr>
              <a:defRPr lang="en-US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5pPr>
          </a:lstStyle>
          <a:p>
            <a:pPr lvl="0">
              <a:spcAft>
                <a:spcPts val="0"/>
              </a:spcAft>
            </a:pPr>
            <a:r>
              <a:rPr lang="en-US" altLang="ja-JP" dirty="0"/>
              <a:t>Editable body copy</a:t>
            </a:r>
          </a:p>
          <a:p>
            <a:pPr marL="458788" lvl="1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809625" lvl="2" indent="-215900">
              <a:spcBef>
                <a:spcPts val="1000"/>
              </a:spcBef>
              <a:spcAft>
                <a:spcPts val="0"/>
              </a:spcAft>
              <a:tabLst/>
            </a:pPr>
            <a:r>
              <a:rPr lang="en-US" altLang="ja-JP" dirty="0"/>
              <a:t>Editable body copy</a:t>
            </a:r>
          </a:p>
          <a:p>
            <a:pPr marL="1323975" lvl="4" indent="-230188">
              <a:spcBef>
                <a:spcPts val="1000"/>
              </a:spcBef>
              <a:spcAft>
                <a:spcPts val="0"/>
              </a:spcAft>
              <a:tabLst/>
            </a:pPr>
            <a:endParaRPr lang="en-US" dirty="0"/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28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 Black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876850F-ABC0-9B46-8AA9-D1E0133CA4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7200" y="381000"/>
            <a:ext cx="5561400" cy="5715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74C1A9-D7CD-AE4E-B3EE-BA5A1E80F2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70483"/>
            <a:ext cx="5112568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spcAft>
                <a:spcPts val="0"/>
              </a:spcAft>
              <a:tabLst/>
              <a:defRPr sz="2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spcAft>
                <a:spcPts val="0"/>
              </a:spcAft>
              <a:tabLst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4pPr>
            <a:lvl5pPr marL="1323975" indent="-230188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7723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 White 5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876850F-ABC0-9B46-8AA9-D1E0133CA4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7200" y="381000"/>
            <a:ext cx="5561400" cy="5715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F74C1A9-D7CD-AE4E-B3EE-BA5A1E80F2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70483"/>
            <a:ext cx="5112568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spcAft>
                <a:spcPts val="0"/>
              </a:spcAft>
              <a:tabLst/>
              <a:defRPr sz="2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spcAft>
                <a:spcPts val="0"/>
              </a:spcAft>
              <a:tabLst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4pPr>
            <a:lvl5pPr marL="1323975" indent="-230188">
              <a:spcBef>
                <a:spcPts val="0"/>
              </a:spcBef>
              <a:spcAft>
                <a:spcPts val="1400"/>
              </a:spcAft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7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32570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32C3D9F-FFE4-0F49-B358-349DAE3C53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0943" y="2527475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CCF012A-37B8-A846-96C9-F68F190709B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83894" y="2527476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996502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71FABC-7F9F-3F4F-AF20-A434E98D4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4869160"/>
            <a:ext cx="3442051" cy="1152128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AFFC4A7-46EC-C047-99A4-7BC9BF1252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0249" y="4869160"/>
            <a:ext cx="3442051" cy="1152128"/>
          </a:xfrm>
          <a:prstGeom prst="rect">
            <a:avLst/>
          </a:prstGeom>
        </p:spPr>
        <p:txBody>
          <a:bodyPr/>
          <a:lstStyle>
            <a:lvl1pPr marL="230188" marR="0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746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2pPr>
            <a:lvl3pPr marL="10318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/>
              <a:t>Editable body copy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D8CAD92-AB23-784E-BBCE-25C0466B2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5147" y="4869160"/>
            <a:ext cx="3442051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133F4C6-1C2F-3C4D-AEE3-3C40BF75E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F415E3C-898F-174D-87AF-BF01FE9814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9247" y="2526937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8304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F32C3D9F-FFE4-0F49-B358-349DAE3C53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0943" y="2527475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6CCF012A-37B8-A846-96C9-F68F190709B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83894" y="2527476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996502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171FABC-7F9F-3F4F-AF20-A434E98D45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4869160"/>
            <a:ext cx="3442051" cy="1152128"/>
          </a:xfrm>
          <a:prstGeom prst="rect">
            <a:avLst/>
          </a:prstGeom>
        </p:spPr>
        <p:txBody>
          <a:bodyPr/>
          <a:lstStyle>
            <a:lvl1pPr marL="171450" indent="-1714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AFFC4A7-46EC-C047-99A4-7BC9BF1252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0249" y="4869160"/>
            <a:ext cx="3442051" cy="1152128"/>
          </a:xfrm>
          <a:prstGeom prst="rect">
            <a:avLst/>
          </a:prstGeom>
        </p:spPr>
        <p:txBody>
          <a:bodyPr/>
          <a:lstStyle>
            <a:lvl1pPr marL="230188" marR="0" indent="-230188" algn="l" defTabSz="9144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5746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2pPr>
            <a:lvl3pPr marL="1031875" marR="0" indent="-1174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ja-JP" dirty="0"/>
              <a:t>Editable body copy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D8CAD92-AB23-784E-BBCE-25C0466B2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5147" y="4869160"/>
            <a:ext cx="3442051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3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00050" indent="-157163">
              <a:spcBef>
                <a:spcPts val="900"/>
              </a:spcBef>
              <a:tabLst/>
              <a:defRPr sz="1100">
                <a:solidFill>
                  <a:schemeClr val="bg1"/>
                </a:solidFill>
              </a:defRPr>
            </a:lvl2pPr>
            <a:lvl3pPr marL="744538" indent="-150813">
              <a:spcBef>
                <a:spcPts val="900"/>
              </a:spcBef>
              <a:tabLst/>
              <a:defRPr sz="9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133F4C6-1C2F-3C4D-AEE3-3C40BF75EF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F415E3C-898F-174D-87AF-BF01FE9814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9247" y="2526937"/>
            <a:ext cx="3291840" cy="216712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583041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260009-5486-ED4F-84C4-78FE71BC59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41EFC9F-B96F-204C-8057-F2337DEBA477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3392" y="2204864"/>
            <a:ext cx="11089183" cy="388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25470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Table page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260009-5486-ED4F-84C4-78FE71BC59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41EFC9F-B96F-204C-8057-F2337DEBA477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3392" y="2204864"/>
            <a:ext cx="11089183" cy="38879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25470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407368" y="2276872"/>
            <a:ext cx="11325348" cy="375191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bar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Bar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3146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 hasCustomPrompt="1"/>
          </p:nvPr>
        </p:nvSpPr>
        <p:spPr>
          <a:xfrm>
            <a:off x="407368" y="2276872"/>
            <a:ext cx="11325348" cy="3751914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bar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392" y="1340768"/>
            <a:ext cx="11089232" cy="864096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Bar</a:t>
            </a:r>
            <a:br>
              <a:rPr lang="en-US" dirty="0"/>
            </a:br>
            <a:r>
              <a:rPr lang="en-US" dirty="0"/>
              <a:t>Graph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3146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Graph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328612" y="1376067"/>
            <a:ext cx="5404104" cy="47892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99629"/>
            <a:ext cx="5230853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tabLst/>
              <a:defRPr sz="2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tabLst/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69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185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1" cy="6858000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AFE99A1-F019-42EF-A6DD-FBA9CE0E5FB1}"/>
              </a:ext>
            </a:extLst>
          </p:cNvPr>
          <p:cNvGrpSpPr/>
          <p:nvPr userDrawn="1"/>
        </p:nvGrpSpPr>
        <p:grpSpPr>
          <a:xfrm>
            <a:off x="9220200" y="304800"/>
            <a:ext cx="2601503" cy="1082742"/>
            <a:chOff x="10616154" y="97913"/>
            <a:chExt cx="3619726" cy="1349912"/>
          </a:xfrm>
        </p:grpSpPr>
        <p:pic>
          <p:nvPicPr>
            <p:cNvPr id="22" name="Picture 2" descr="NIRF — SAVEETHA SCHOOL OF MANAGEMENT">
              <a:extLst>
                <a:ext uri="{FF2B5EF4-FFF2-40B4-BE49-F238E27FC236}">
                  <a16:creationId xmlns:a16="http://schemas.microsoft.com/office/drawing/2014/main" id="{9B00A4D8-FB36-4B42-882E-EE775CC50F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7" t="4377" r="28922" b="7151"/>
            <a:stretch/>
          </p:blipFill>
          <p:spPr bwMode="auto">
            <a:xfrm>
              <a:off x="12122688" y="97913"/>
              <a:ext cx="843474" cy="59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Bharath University - Top University In India">
              <a:extLst>
                <a:ext uri="{FF2B5EF4-FFF2-40B4-BE49-F238E27FC236}">
                  <a16:creationId xmlns:a16="http://schemas.microsoft.com/office/drawing/2014/main" id="{8CF62A35-8903-4AEE-9045-1FA034AB8A0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7939" y="182966"/>
              <a:ext cx="1158298" cy="430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REDISAPP for Ratings - Eloit">
              <a:extLst>
                <a:ext uri="{FF2B5EF4-FFF2-40B4-BE49-F238E27FC236}">
                  <a16:creationId xmlns:a16="http://schemas.microsoft.com/office/drawing/2014/main" id="{4EC4255E-9275-4645-A3F8-21419123E0E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2901" y="114292"/>
              <a:ext cx="1155067" cy="575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MHRD | Innovation Cell - Home">
              <a:extLst>
                <a:ext uri="{FF2B5EF4-FFF2-40B4-BE49-F238E27FC236}">
                  <a16:creationId xmlns:a16="http://schemas.microsoft.com/office/drawing/2014/main" id="{E6BC1D26-C603-41F7-A77B-3E57CF81C4C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154" y="789734"/>
              <a:ext cx="1857797" cy="65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Institution's Innovation Council | MHRD">
              <a:extLst>
                <a:ext uri="{FF2B5EF4-FFF2-40B4-BE49-F238E27FC236}">
                  <a16:creationId xmlns:a16="http://schemas.microsoft.com/office/drawing/2014/main" id="{36AC505C-EAFA-4C95-8784-8D5ACB655BD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9" t="20721" r="8879" b="24346"/>
            <a:stretch/>
          </p:blipFill>
          <p:spPr bwMode="auto">
            <a:xfrm>
              <a:off x="12886182" y="774201"/>
              <a:ext cx="1349698" cy="63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1518763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and Graph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95A2DA0-563A-2A49-9D5E-DC5BC2FF0F6D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6328612" y="1376067"/>
            <a:ext cx="5404104" cy="478923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99629"/>
            <a:ext cx="5230853" cy="4722813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1000"/>
              </a:spcBef>
              <a:tabLst/>
              <a:defRPr sz="2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809625" indent="-215900">
              <a:spcBef>
                <a:spcPts val="1000"/>
              </a:spcBef>
              <a:tabLst/>
              <a:defRPr sz="20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altLang="ja-JP" dirty="0"/>
              <a:t>Editable body copy</a:t>
            </a:r>
          </a:p>
          <a:p>
            <a:pPr lvl="2"/>
            <a:r>
              <a:rPr lang="en-US" altLang="ja-JP" dirty="0"/>
              <a:t>Editable body copy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69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Heading </a:t>
            </a:r>
            <a:br>
              <a:rPr lang="en-US" dirty="0"/>
            </a:br>
            <a:r>
              <a:rPr lang="en-US" dirty="0"/>
              <a:t>Copy Here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18510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lide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Admin\Downloads\ilovepdf_pages-to-jpg (4)\RU_PPT Template-Grey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1" cy="6858000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Work Flow slide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C105C5C-DB09-9B48-BE37-71390178EE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40768"/>
            <a:ext cx="11089232" cy="1008112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Editable body copy</a:t>
            </a:r>
          </a:p>
        </p:txBody>
      </p:sp>
      <p:sp>
        <p:nvSpPr>
          <p:cNvPr id="2" name="Pentagon 1">
            <a:extLst>
              <a:ext uri="{FF2B5EF4-FFF2-40B4-BE49-F238E27FC236}">
                <a16:creationId xmlns:a16="http://schemas.microsoft.com/office/drawing/2014/main" id="{8FBA3758-16A0-D14A-BD36-337B1D31271F}"/>
              </a:ext>
            </a:extLst>
          </p:cNvPr>
          <p:cNvSpPr/>
          <p:nvPr userDrawn="1"/>
        </p:nvSpPr>
        <p:spPr>
          <a:xfrm>
            <a:off x="808086" y="2636912"/>
            <a:ext cx="3816424" cy="1800200"/>
          </a:xfrm>
          <a:prstGeom prst="homePlate">
            <a:avLst>
              <a:gd name="adj" fmla="val 22899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4720C1A-BDFE-E146-B6ED-4700DEA3F3E3}"/>
              </a:ext>
            </a:extLst>
          </p:cNvPr>
          <p:cNvSpPr/>
          <p:nvPr userDrawn="1"/>
        </p:nvSpPr>
        <p:spPr>
          <a:xfrm>
            <a:off x="440848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3B464B9-0F71-424C-BC88-02B2AA03265F}"/>
              </a:ext>
            </a:extLst>
          </p:cNvPr>
          <p:cNvSpPr/>
          <p:nvPr userDrawn="1"/>
        </p:nvSpPr>
        <p:spPr>
          <a:xfrm>
            <a:off x="764884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76484-E90C-F04E-B131-5D61FED1F3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0590" y="2708275"/>
            <a:ext cx="331152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94D7AD1-383D-8841-8460-9BA6874F35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534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95E0D3F-8EC7-5649-B14D-1D587E65E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5631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7869EA-8258-0C41-A3E5-4FCD4D1F17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0590" y="4648587"/>
            <a:ext cx="331152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20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6121E29-064A-1641-86F9-CFB9DAF65A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72727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018615F-C088-3949-9CA2-1FDCB1416F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84278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04828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lid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Admin\Downloads\ilovepdf_pages-to-jpg (3)\RU_PPT Template-White Blank (1)_page-0005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9E6745F-DAB6-B248-B478-7A0CF8A76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95470" y="395786"/>
            <a:ext cx="5258776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Workflow slide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5A79C9B3-40EA-6841-962A-BB4931099614}"/>
              </a:ext>
            </a:extLst>
          </p:cNvPr>
          <p:cNvSpPr/>
          <p:nvPr userDrawn="1"/>
        </p:nvSpPr>
        <p:spPr>
          <a:xfrm>
            <a:off x="808086" y="2636912"/>
            <a:ext cx="3816424" cy="1800200"/>
          </a:xfrm>
          <a:prstGeom prst="homePlate">
            <a:avLst>
              <a:gd name="adj" fmla="val 228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A5A5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5D17357-6BFE-1941-B56A-C8F51F73177D}"/>
              </a:ext>
            </a:extLst>
          </p:cNvPr>
          <p:cNvSpPr/>
          <p:nvPr userDrawn="1"/>
        </p:nvSpPr>
        <p:spPr>
          <a:xfrm>
            <a:off x="440848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A5A5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80B83C1-8261-F644-8639-88185FC10CFE}"/>
              </a:ext>
            </a:extLst>
          </p:cNvPr>
          <p:cNvSpPr/>
          <p:nvPr userDrawn="1"/>
        </p:nvSpPr>
        <p:spPr>
          <a:xfrm>
            <a:off x="7648846" y="2636912"/>
            <a:ext cx="3487714" cy="1800200"/>
          </a:xfrm>
          <a:custGeom>
            <a:avLst/>
            <a:gdLst>
              <a:gd name="connsiteX0" fmla="*/ 0 w 3487714"/>
              <a:gd name="connsiteY0" fmla="*/ 0 h 1800200"/>
              <a:gd name="connsiteX1" fmla="*/ 3075486 w 3487714"/>
              <a:gd name="connsiteY1" fmla="*/ 0 h 1800200"/>
              <a:gd name="connsiteX2" fmla="*/ 3487714 w 3487714"/>
              <a:gd name="connsiteY2" fmla="*/ 900100 h 1800200"/>
              <a:gd name="connsiteX3" fmla="*/ 3075486 w 3487714"/>
              <a:gd name="connsiteY3" fmla="*/ 1800200 h 1800200"/>
              <a:gd name="connsiteX4" fmla="*/ 0 w 3487714"/>
              <a:gd name="connsiteY4" fmla="*/ 1800200 h 1800200"/>
              <a:gd name="connsiteX5" fmla="*/ 412228 w 3487714"/>
              <a:gd name="connsiteY5" fmla="*/ 900100 h 1800200"/>
              <a:gd name="connsiteX6" fmla="*/ 0 w 3487714"/>
              <a:gd name="connsiteY6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7714" h="1800200">
                <a:moveTo>
                  <a:pt x="0" y="0"/>
                </a:moveTo>
                <a:lnTo>
                  <a:pt x="3075486" y="0"/>
                </a:lnTo>
                <a:lnTo>
                  <a:pt x="3487714" y="900100"/>
                </a:lnTo>
                <a:lnTo>
                  <a:pt x="3075486" y="1800200"/>
                </a:lnTo>
                <a:lnTo>
                  <a:pt x="0" y="1800200"/>
                </a:lnTo>
                <a:lnTo>
                  <a:pt x="412228" y="9001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A5A5"/>
              </a:solidFill>
              <a:latin typeface="Roboto Medium" pitchFamily="2" charset="0"/>
              <a:ea typeface="Roboto Medium" pitchFamily="2" charset="0"/>
              <a:cs typeface="Nobel-Light" panose="02000506020000020004" pitchFamily="2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F6605B9-0F65-4D4B-9FFA-E922993530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0590" y="2708275"/>
            <a:ext cx="331152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737036-FF00-C544-808C-D5A2177D41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40534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1CC5985-5A7F-6441-BC10-7E669F1E8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5631" y="2708275"/>
            <a:ext cx="2826775" cy="1657350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18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 dirty="0"/>
              <a:t>Editable body copy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AB7B642-A681-B34E-977A-6F85EA6BC1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0590" y="4648587"/>
            <a:ext cx="3311525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2827E12-373D-8B4F-AD69-9F7C005EDE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72727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FCBB0C0-51D7-0448-A90C-8B8B74462D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84278" y="4648587"/>
            <a:ext cx="2848128" cy="1657350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300"/>
              </a:spcBef>
              <a:defRPr lang="en-US" altLang="ja-JP" sz="2000" kern="1200" dirty="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>
              <a:spcBef>
                <a:spcPts val="300"/>
              </a:spcBef>
              <a:defRPr sz="1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>
              <a:spcBef>
                <a:spcPts val="300"/>
              </a:spcBef>
              <a:defRPr sz="12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dirty="0"/>
              <a:t>Editable body copy</a:t>
            </a:r>
          </a:p>
          <a:p>
            <a:pPr lvl="1"/>
            <a:r>
              <a:rPr lang="en-US" dirty="0"/>
              <a:t>Editable body copy</a:t>
            </a:r>
          </a:p>
          <a:p>
            <a:pPr lvl="2"/>
            <a:r>
              <a:rPr lang="en-US" dirty="0"/>
              <a:t>Editable body copy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E1F1297-EA50-094F-9E80-E44D36C54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392" y="1340768"/>
            <a:ext cx="11089232" cy="1008112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1000"/>
              </a:spcBef>
              <a:buNone/>
              <a:defRPr sz="2400">
                <a:solidFill>
                  <a:srgbClr val="A5A5A5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458788" indent="-215900">
              <a:spcBef>
                <a:spcPts val="900"/>
              </a:spcBef>
              <a:tabLst/>
              <a:defRPr sz="2000">
                <a:solidFill>
                  <a:schemeClr val="bg1"/>
                </a:solidFill>
              </a:defRPr>
            </a:lvl2pPr>
            <a:lvl3pPr marL="809625" indent="-215900">
              <a:spcBef>
                <a:spcPts val="900"/>
              </a:spcBef>
              <a:tabLst/>
              <a:defRPr sz="1800">
                <a:solidFill>
                  <a:schemeClr val="bg1"/>
                </a:solidFill>
              </a:defRPr>
            </a:lvl3pPr>
            <a:lvl4pPr marL="1093788" indent="-203200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4pPr>
            <a:lvl5pPr marL="1323975" indent="-230188">
              <a:spcBef>
                <a:spcPts val="900"/>
              </a:spcBef>
              <a:tabLst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Editable body copy</a:t>
            </a:r>
          </a:p>
        </p:txBody>
      </p:sp>
      <p:sp>
        <p:nvSpPr>
          <p:cNvPr id="2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860595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ownloads\ilovepdf_pages-to-jpg (3)\RU_PPT Template-White Blank (1)_page-0002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2708920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14339" name="Picture 3" descr="C:\Users\Admin\Downloads\ilovepdf_pages-to-jpg (3)\RU_PPT Template-White Blank (1)_page-0001.jpg"/>
          <p:cNvPicPr>
            <a:picLocks noChangeAspect="1" noChangeArrowheads="1"/>
          </p:cNvPicPr>
          <p:nvPr userDrawn="1"/>
        </p:nvPicPr>
        <p:blipFill>
          <a:blip r:embed="rId3" cstate="print"/>
          <a:srcRect l="6250" t="83342" b="3324"/>
          <a:stretch>
            <a:fillRect/>
          </a:stretch>
        </p:blipFill>
        <p:spPr bwMode="auto">
          <a:xfrm>
            <a:off x="2173941" y="5983224"/>
            <a:ext cx="9982200" cy="798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3017837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6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 t="69444" b="16667"/>
          <a:stretch>
            <a:fillRect/>
          </a:stretch>
        </p:blipFill>
        <p:spPr bwMode="auto">
          <a:xfrm>
            <a:off x="228600" y="1752600"/>
            <a:ext cx="5486400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\Downloads\FAI_7881_HDR_edit.jpg"/>
          <p:cNvPicPr>
            <a:picLocks noChangeAspect="1" noChangeArrowheads="1"/>
          </p:cNvPicPr>
          <p:nvPr userDrawn="1"/>
        </p:nvPicPr>
        <p:blipFill>
          <a:blip r:embed="rId2" cstate="print"/>
          <a:srcRect r="872" b="11451"/>
          <a:stretch>
            <a:fillRect/>
          </a:stretch>
        </p:blipFill>
        <p:spPr bwMode="auto">
          <a:xfrm>
            <a:off x="-16567" y="-16565"/>
            <a:ext cx="12246810" cy="68961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 userDrawn="1"/>
        </p:nvSpPr>
        <p:spPr>
          <a:xfrm>
            <a:off x="-26276" y="-26276"/>
            <a:ext cx="12218276" cy="6884276"/>
          </a:xfrm>
          <a:prstGeom prst="rect">
            <a:avLst/>
          </a:prstGeom>
          <a:solidFill>
            <a:schemeClr val="dk1">
              <a:alpha val="5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6197" tIns="38098" rIns="76197" bIns="38098"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2708920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pic>
        <p:nvPicPr>
          <p:cNvPr id="8" name="Picture 3" descr="C:\Users\Admin\Downloads\1-05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890001" y="0"/>
            <a:ext cx="3064565" cy="1478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9266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Custom Pictur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9B44DA-46E8-CE45-AC10-AC35239D5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64976" y="2708920"/>
            <a:ext cx="10515600" cy="1325563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7800" b="1" i="0" spc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THANK YOU</a:t>
            </a:r>
            <a:endParaRPr lang="en-NZ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9D1C3BC-7BFF-1640-819B-5BED6BEC9B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A0E79-2BC7-C74E-A6C5-1646C3E49F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52" y="6384910"/>
            <a:ext cx="812480" cy="142503"/>
          </a:xfrm>
          <a:prstGeom prst="rect">
            <a:avLst/>
          </a:prstGeom>
        </p:spPr>
      </p:pic>
      <p:pic>
        <p:nvPicPr>
          <p:cNvPr id="11" name="Picture 3" descr="C:\Users\Admin\Downloads\ilovepdf_pages-to-jpg (3)\RU_PPT Template-White Blank (1)_page-0001.jpg"/>
          <p:cNvPicPr>
            <a:picLocks noChangeAspect="1" noChangeArrowheads="1"/>
          </p:cNvPicPr>
          <p:nvPr userDrawn="1"/>
        </p:nvPicPr>
        <p:blipFill>
          <a:blip r:embed="rId3"/>
          <a:srcRect l="6250" t="83342" b="3324"/>
          <a:stretch>
            <a:fillRect/>
          </a:stretch>
        </p:blipFill>
        <p:spPr bwMode="auto">
          <a:xfrm>
            <a:off x="726141" y="5867400"/>
            <a:ext cx="11430000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069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\Downloads\ilovepdf_pages-to-jpg (2)\RU_PPT Template-Grey Blank_page-000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2193191" cy="6858000"/>
          </a:xfrm>
          <a:prstGeom prst="rect">
            <a:avLst/>
          </a:prstGeom>
          <a:noFill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8421823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</p:spTree>
    <p:extLst>
      <p:ext uri="{BB962C8B-B14F-4D97-AF65-F5344CB8AC3E}">
        <p14:creationId xmlns:p14="http://schemas.microsoft.com/office/powerpoint/2010/main" val="289665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96D411-367F-DE44-B86F-24693F081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 Medium" pitchFamily="2" charset="0"/>
                <a:ea typeface="Roboto Medium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67D619-CB47-F041-985A-230E32AF2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058553" y="3124200"/>
            <a:ext cx="4580247" cy="1750095"/>
          </a:xfrm>
          <a:prstGeom prst="rect">
            <a:avLst/>
          </a:prstGeom>
        </p:spPr>
        <p:txBody>
          <a:bodyPr anchor="ctr"/>
          <a:lstStyle>
            <a:lvl1pPr>
              <a:defRPr sz="4000" spc="0" baseline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TITLE</a:t>
            </a:r>
            <a:br>
              <a:rPr lang="en-NZ" dirty="0"/>
            </a:br>
            <a:r>
              <a:rPr lang="en-NZ" dirty="0"/>
              <a:t>OF </a:t>
            </a:r>
            <a:br>
              <a:rPr lang="en-NZ" dirty="0"/>
            </a:br>
            <a:r>
              <a:rPr lang="en-NZ" dirty="0"/>
              <a:t>PRESENTATION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82E332-C6ED-164F-A8EB-880825F13C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046572" y="5129788"/>
            <a:ext cx="6755716" cy="4079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NZ" sz="2500" kern="1200" spc="400" baseline="0" dirty="0">
                <a:solidFill>
                  <a:srgbClr val="FF6600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NZ" dirty="0"/>
              <a:t>Department Name and Division</a:t>
            </a:r>
          </a:p>
        </p:txBody>
      </p:sp>
      <p:pic>
        <p:nvPicPr>
          <p:cNvPr id="16" name="Picture 2" descr="C:\Users\Admin\Downloads\REVA LOGO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" y="1857550"/>
            <a:ext cx="3581400" cy="9977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355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6"/>
            <a:ext cx="10801201" cy="432048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2052CF-F9E7-714A-BDAE-9BE0ECB4D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233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10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559C6D-4317-AA46-BAB3-6CD813F0D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5464016-775B-B140-8812-D9666C711A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6"/>
            <a:ext cx="10801201" cy="432048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genda Blac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dmin\Downloads\ilovepdf_pages-to-jpg (4)\RU_PPT Template-Grey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3190" cy="685800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C66B2-DB5E-EF42-BC3E-8844BAB7C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680B5D-7167-924C-AF0A-D048ACEDB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8008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8854B0-9314-934B-A796-5B8219D03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2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224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Agenda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dmin\Downloads\ilovepdf_pages-to-jpg (3)\RU_PPT Template-White Blank (1)_page-0003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330"/>
          </a:xfrm>
          <a:prstGeom prst="rect">
            <a:avLst/>
          </a:prstGeom>
          <a:noFill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BD9FBF-4057-CE4A-95FF-A7E4437BE4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00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61B18F-41E7-EB43-A1A5-986763A09C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8008" y="1773937"/>
            <a:ext cx="5112568" cy="431936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  <a:lvl2pPr marL="700088" indent="-457200">
              <a:spcBef>
                <a:spcPts val="0"/>
              </a:spcBef>
              <a:spcAft>
                <a:spcPts val="1400"/>
              </a:spcAft>
              <a:buFont typeface="+mj-lt"/>
              <a:buAutoNum type="arabicPeriod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2pPr>
            <a:lvl3pPr marL="593725" indent="0">
              <a:spcBef>
                <a:spcPts val="0"/>
              </a:spcBef>
              <a:spcAft>
                <a:spcPts val="1400"/>
              </a:spcAft>
              <a:buNone/>
              <a:tabLst/>
              <a:defRPr sz="2000">
                <a:solidFill>
                  <a:schemeClr val="bg1"/>
                </a:solidFill>
              </a:defRPr>
            </a:lvl3pPr>
            <a:lvl4pPr marL="890588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4pPr>
            <a:lvl5pPr marL="1093787" indent="0">
              <a:spcBef>
                <a:spcPts val="0"/>
              </a:spcBef>
              <a:spcAft>
                <a:spcPts val="1400"/>
              </a:spcAft>
              <a:buNone/>
              <a:tabLst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932FE3-F1D5-2245-8974-1F3F9EDF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95400" y="395786"/>
            <a:ext cx="6211927" cy="83820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2800" cap="all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itchFamily="2" charset="0"/>
                <a:ea typeface="Roboto Medium" pitchFamily="2" charset="0"/>
                <a:cs typeface="Roboto Medium" pitchFamily="2" charset="0"/>
              </a:defRPr>
            </a:lvl1pPr>
          </a:lstStyle>
          <a:p>
            <a:r>
              <a:rPr lang="en-US" dirty="0"/>
              <a:t>Agenda (Two Columns)</a:t>
            </a:r>
          </a:p>
        </p:txBody>
      </p:sp>
      <p:sp>
        <p:nvSpPr>
          <p:cNvPr id="14" name="Slide Number Placeholder 17"/>
          <p:cNvSpPr>
            <a:spLocks noGrp="1"/>
          </p:cNvSpPr>
          <p:nvPr>
            <p:ph type="sldNum" sz="quarter" idx="14"/>
          </p:nvPr>
        </p:nvSpPr>
        <p:spPr bwMode="gray">
          <a:xfrm>
            <a:off x="11367146" y="6096000"/>
            <a:ext cx="596254" cy="365125"/>
          </a:xfrm>
          <a:prstGeom prst="rect">
            <a:avLst/>
          </a:prstGeom>
        </p:spPr>
        <p:txBody>
          <a:bodyPr anchor="ctr"/>
          <a:lstStyle>
            <a:lvl1pPr algn="ctr">
              <a:defRPr sz="1800" b="0" i="0">
                <a:solidFill>
                  <a:schemeClr val="tx1"/>
                </a:solidFill>
                <a:latin typeface="Roboto Medium" pitchFamily="2" charset="0"/>
                <a:ea typeface="Roboto Medium" pitchFamily="2" charset="0"/>
              </a:defRPr>
            </a:lvl1pPr>
          </a:lstStyle>
          <a:p>
            <a:fld id="{45A3C14A-F937-4231-B6F1-40B429FAFB2F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4134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6" r:id="rId2"/>
    <p:sldLayoutId id="2147484009" r:id="rId3"/>
    <p:sldLayoutId id="2147483883" r:id="rId4"/>
    <p:sldLayoutId id="214748397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39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41" r:id="rId2"/>
    <p:sldLayoutId id="2147483943" r:id="rId3"/>
    <p:sldLayoutId id="214748394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68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99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3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98" r:id="rId3"/>
    <p:sldLayoutId id="214748399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7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4002" r:id="rId3"/>
    <p:sldLayoutId id="214748400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61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10" r:id="rId2"/>
    <p:sldLayoutId id="2147483891" r:id="rId3"/>
    <p:sldLayoutId id="214748400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02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4001" r:id="rId2"/>
    <p:sldLayoutId id="2147483916" r:id="rId3"/>
    <p:sldLayoutId id="2147484004" r:id="rId4"/>
    <p:sldLayoutId id="2147483879" r:id="rId5"/>
    <p:sldLayoutId id="214748400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1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4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6" r:id="rId3"/>
    <p:sldLayoutId id="214748399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8553" y="3124200"/>
            <a:ext cx="9861983" cy="1750095"/>
          </a:xfrm>
        </p:spPr>
        <p:txBody>
          <a:bodyPr/>
          <a:lstStyle/>
          <a:p>
            <a:pPr algn="ctr"/>
            <a:r>
              <a:rPr lang="en-US" dirty="0"/>
              <a:t>Facial Emotion &amp; Behavior Detection using Deep Learning (GUI – Based)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18142" y="5085184"/>
            <a:ext cx="6755716" cy="407987"/>
          </a:xfrm>
        </p:spPr>
        <p:txBody>
          <a:bodyPr/>
          <a:lstStyle/>
          <a:p>
            <a:pPr algn="ctr"/>
            <a:r>
              <a:rPr lang="en-US" dirty="0"/>
              <a:t>School of C&amp;IT</a:t>
            </a:r>
          </a:p>
        </p:txBody>
      </p:sp>
      <p:pic>
        <p:nvPicPr>
          <p:cNvPr id="6" name="Picture 7" descr="C:\Users\Admin\Downloads\Engineering-&amp;-Tech.png">
            <a:extLst>
              <a:ext uri="{FF2B5EF4-FFF2-40B4-BE49-F238E27FC236}">
                <a16:creationId xmlns:a16="http://schemas.microsoft.com/office/drawing/2014/main" id="{BEAAF17F-BAFB-4505-B4D9-13080D8B7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0" y="1233039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542678" y="2852936"/>
            <a:ext cx="4115818" cy="3600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 &amp; Gender Detection  =&gt;&gt;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10</a:t>
            </a:fld>
            <a:endParaRPr lang="en-NZ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1A163C-0525-403C-9FE9-7CC171BD3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b="17327"/>
          <a:stretch/>
        </p:blipFill>
        <p:spPr>
          <a:xfrm rot="987351">
            <a:off x="5477793" y="721417"/>
            <a:ext cx="4174612" cy="2823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BA187-1679-4F7C-AE22-CA657E1EEE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9" t="14919" r="36865" b="37469"/>
          <a:stretch/>
        </p:blipFill>
        <p:spPr>
          <a:xfrm rot="20837753">
            <a:off x="5986597" y="3456035"/>
            <a:ext cx="4376774" cy="2766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2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PREPARATION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11</a:t>
            </a:fld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FC8A2-A8DF-4F53-9130-EF9A43854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t="21543" r="58243" b="8116"/>
          <a:stretch/>
        </p:blipFill>
        <p:spPr>
          <a:xfrm rot="20768454">
            <a:off x="4653807" y="541820"/>
            <a:ext cx="3886548" cy="5486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63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5470" y="395786"/>
            <a:ext cx="6220610" cy="838202"/>
          </a:xfrm>
        </p:spPr>
        <p:txBody>
          <a:bodyPr/>
          <a:lstStyle/>
          <a:p>
            <a:r>
              <a:rPr lang="en-US" dirty="0"/>
              <a:t>PAPER &amp; PATENT PREPARATION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A4AC5-3AE9-45D2-8B9C-69E73C5C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21468" r="49845" b="6884"/>
          <a:stretch/>
        </p:blipFill>
        <p:spPr>
          <a:xfrm rot="290091">
            <a:off x="407368" y="1233988"/>
            <a:ext cx="4889343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E89BC-D6FC-45F3-A9CD-88DE74002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2" t="26488" r="1223" b="9567"/>
          <a:stretch/>
        </p:blipFill>
        <p:spPr>
          <a:xfrm rot="21013687">
            <a:off x="5924610" y="1078436"/>
            <a:ext cx="5738188" cy="4026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04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5470" y="395786"/>
            <a:ext cx="6220610" cy="838202"/>
          </a:xfrm>
        </p:spPr>
        <p:txBody>
          <a:bodyPr/>
          <a:lstStyle/>
          <a:p>
            <a:r>
              <a:rPr lang="en-US" dirty="0"/>
              <a:t>PAPER &amp; PATENT PREPARATION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13</a:t>
            </a:fld>
            <a:endParaRPr lang="en-N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858D4-6B98-40C4-8CA1-1CB23C73C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3642" r="6510" b="4239"/>
          <a:stretch/>
        </p:blipFill>
        <p:spPr>
          <a:xfrm rot="21199407">
            <a:off x="5847953" y="1144725"/>
            <a:ext cx="5976664" cy="4752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1F239B-9306-490B-9D1D-A22FA5F31DC4}"/>
              </a:ext>
            </a:extLst>
          </p:cNvPr>
          <p:cNvSpPr txBox="1"/>
          <p:nvPr/>
        </p:nvSpPr>
        <p:spPr>
          <a:xfrm>
            <a:off x="191344" y="1582686"/>
            <a:ext cx="5497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AND METHOD FOR MONITORING FACIAL EMOTIONS AND BEHAVIOR USING DEEP NEURAL NETWORK  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Number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2021102414</a:t>
            </a:r>
          </a:p>
        </p:txBody>
      </p:sp>
    </p:spTree>
    <p:extLst>
      <p:ext uri="{BB962C8B-B14F-4D97-AF65-F5344CB8AC3E}">
        <p14:creationId xmlns:p14="http://schemas.microsoft.com/office/powerpoint/2010/main" val="221984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Facial Emotion &amp; Behavior Detection using Deep Learning (GUI – Based)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162955" y="3861048"/>
            <a:ext cx="5923490" cy="407987"/>
          </a:xfrm>
        </p:spPr>
        <p:txBody>
          <a:bodyPr/>
          <a:lstStyle/>
          <a:p>
            <a:r>
              <a:rPr lang="en-US" dirty="0"/>
              <a:t>Major Project Presentation</a:t>
            </a:r>
          </a:p>
        </p:txBody>
      </p:sp>
      <p:pic>
        <p:nvPicPr>
          <p:cNvPr id="4" name="Picture 7" descr="C:\Users\Admin\Downloads\Engineering-&amp;-Tech.png">
            <a:extLst>
              <a:ext uri="{FF2B5EF4-FFF2-40B4-BE49-F238E27FC236}">
                <a16:creationId xmlns:a16="http://schemas.microsoft.com/office/drawing/2014/main" id="{100050B3-D194-4215-BB31-7428EC2E1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4440821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r>
              <a:rPr lang="en-US" dirty="0"/>
              <a:t>Modules identified</a:t>
            </a:r>
          </a:p>
          <a:p>
            <a:r>
              <a:rPr lang="en-US" dirty="0"/>
              <a:t>Implementation </a:t>
            </a:r>
          </a:p>
          <a:p>
            <a:r>
              <a:rPr lang="en-US" dirty="0"/>
              <a:t>Report preparation &amp; submission</a:t>
            </a:r>
          </a:p>
          <a:p>
            <a:r>
              <a:rPr lang="en-US" dirty="0"/>
              <a:t>Draft Patent/Paper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367146" y="6096000"/>
            <a:ext cx="596254" cy="365125"/>
          </a:xfrm>
        </p:spPr>
        <p:txBody>
          <a:bodyPr/>
          <a:lstStyle/>
          <a:p>
            <a:fld id="{45A3C14A-F937-4231-B6F1-40B429FAFB2F}" type="slidenum">
              <a:rPr lang="en-NZ" smtClean="0"/>
              <a:pPr/>
              <a:t>3</a:t>
            </a:fld>
            <a:endParaRPr lang="en-N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Architecture of Proposed System: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</a:rPr>
              <a:t>Preprocessing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</a:rPr>
              <a:t>Training Model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</a:rPr>
              <a:t>Deep Neural Networks</a:t>
            </a:r>
          </a:p>
          <a:p>
            <a:pPr marL="342900" indent="-3429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</a:rPr>
              <a:t>Prediction of O/P</a:t>
            </a:r>
          </a:p>
          <a:p>
            <a:pPr marL="342900" indent="-342900">
              <a:buAutoNum type="arabicPeriod"/>
            </a:pPr>
            <a:endParaRPr lang="en-US" sz="1800" b="1" dirty="0">
              <a:latin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4</a:t>
            </a:fld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11203-A123-410A-91D1-37CA120588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548680"/>
            <a:ext cx="4241191" cy="52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95DCF-F0E0-4B1F-B149-2BDEAAED4C7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44" y="3573016"/>
            <a:ext cx="5112568" cy="230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Identified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5</a:t>
            </a:fld>
            <a:endParaRPr lang="en-NZ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D35BE3-CB80-4377-8737-45F766A64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01" y="1307955"/>
            <a:ext cx="8466327" cy="5550045"/>
          </a:xfrm>
          <a:prstGeom prst="rect">
            <a:avLst/>
          </a:prstGeom>
        </p:spPr>
        <p:txBody>
          <a:bodyPr vert="horz" wrap="square" numCol="2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714346" algn="l"/>
              </a:tabLst>
              <a:defRPr/>
            </a:pPr>
            <a:r>
              <a:rPr lang="en-US" altLang="en-US" b="1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Modules :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 &amp; Gender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Facial emotions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 mask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Social distancing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Drowsiness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Suspicious activities</a:t>
            </a:r>
          </a:p>
          <a:p>
            <a:pPr marL="0" indent="0"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14346" algn="l"/>
              </a:tabLst>
              <a:defRPr/>
            </a:pPr>
            <a:endParaRPr lang="en-US" altLang="en-US" b="1" dirty="0">
              <a:solidFill>
                <a:srgbClr val="00000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14346" algn="l"/>
              </a:tabLst>
              <a:defRPr/>
            </a:pPr>
            <a:endParaRPr lang="en-US" altLang="en-US" b="1" dirty="0">
              <a:solidFill>
                <a:srgbClr val="00000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14346" algn="l"/>
              </a:tabLst>
              <a:defRPr/>
            </a:pPr>
            <a:endParaRPr lang="en-US" altLang="en-US" b="1" dirty="0">
              <a:solidFill>
                <a:srgbClr val="00000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714346" algn="l"/>
              </a:tabLst>
              <a:defRPr/>
            </a:pPr>
            <a:endParaRPr lang="en-US" altLang="en-US" b="1" dirty="0">
              <a:solidFill>
                <a:srgbClr val="00000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tabLst>
                <a:tab pos="714346" algn="l"/>
              </a:tabLst>
              <a:defRPr/>
            </a:pPr>
            <a:r>
              <a:rPr lang="en-US" altLang="en-US" b="1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Modules Used: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GUI – Tkinter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Matplotlib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SciPy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  <a:tabLst>
                <a:tab pos="714346" algn="l"/>
              </a:tabLst>
              <a:defRPr/>
            </a:pPr>
            <a:r>
              <a:rPr lang="en-US" altLang="en-US" dirty="0">
                <a:solidFill>
                  <a:srgbClr val="00000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endParaRPr lang="en-US" altLang="en-US" b="1" dirty="0">
              <a:solidFill>
                <a:srgbClr val="00000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6</a:t>
            </a:fld>
            <a:endParaRPr lang="en-NZ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BD35BE3-CB80-4377-8737-45F766A64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01" y="1307955"/>
            <a:ext cx="10338535" cy="4430059"/>
          </a:xfrm>
          <a:prstGeom prst="rect">
            <a:avLst/>
          </a:prstGeom>
        </p:spPr>
        <p:txBody>
          <a:bodyPr vert="horz" wrap="square" numCol="2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Step 1: Input Face Images, Videos, stream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Step 2: Preprocessing the Face Images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2.1 Face Detection and Segmentation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2.2 Aligning &amp; Cropping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2.3 Color to Grayscale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2.4 Eigen Faces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2.5 Capturing Features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Step 3: Feature Extraction from Images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3.1 Feature-based /Appearance-based approach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3.2 Object detection and template building (Testing)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3.3 Matching with trained dataset utilizing CPU (GPU, if available)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3.4 improving trained dataset (Training)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Step 4: Classification Methods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4.1 Binary Classification or Multi-label classification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4.2 Decision Algorithm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Step 5: Final Prediction with an output frame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2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313676" y="1772816"/>
            <a:ext cx="4422284" cy="43204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Face Mask Detection   =&gt;&gt;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Distance Detection 	 =&gt;&gt;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1034" name="Picture 2">
            <a:extLst>
              <a:ext uri="{FF2B5EF4-FFF2-40B4-BE49-F238E27FC236}">
                <a16:creationId xmlns:a16="http://schemas.microsoft.com/office/drawing/2014/main" id="{FB775F33-B36A-4747-9B8A-0AF8679B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9000" r="19000" b="10333"/>
          <a:stretch>
            <a:fillRect/>
          </a:stretch>
        </p:blipFill>
        <p:spPr bwMode="auto">
          <a:xfrm rot="20905510">
            <a:off x="5953715" y="748616"/>
            <a:ext cx="1863550" cy="196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3">
            <a:extLst>
              <a:ext uri="{FF2B5EF4-FFF2-40B4-BE49-F238E27FC236}">
                <a16:creationId xmlns:a16="http://schemas.microsoft.com/office/drawing/2014/main" id="{821F3874-4BB5-4215-9803-E868F8D08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0" t="5167" r="13750" b="8334"/>
          <a:stretch>
            <a:fillRect/>
          </a:stretch>
        </p:blipFill>
        <p:spPr bwMode="auto">
          <a:xfrm flipH="1">
            <a:off x="7981314" y="771102"/>
            <a:ext cx="1828210" cy="1899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4">
            <a:extLst>
              <a:ext uri="{FF2B5EF4-FFF2-40B4-BE49-F238E27FC236}">
                <a16:creationId xmlns:a16="http://schemas.microsoft.com/office/drawing/2014/main" id="{A166AD7C-8E12-4971-89C3-37475611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7333" r="15375" b="8333"/>
          <a:stretch>
            <a:fillRect/>
          </a:stretch>
        </p:blipFill>
        <p:spPr bwMode="auto">
          <a:xfrm rot="1135071">
            <a:off x="10072949" y="820016"/>
            <a:ext cx="1796346" cy="1956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036F02-8AFB-40D2-9F0A-FDE19499B47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672">
            <a:off x="6443695" y="3299443"/>
            <a:ext cx="4795711" cy="2544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26079" y="2868250"/>
            <a:ext cx="3558188" cy="3318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Emotion Detection	 =&gt;&gt;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8</a:t>
            </a:fld>
            <a:endParaRPr lang="en-NZ" dirty="0"/>
          </a:p>
        </p:txBody>
      </p:sp>
      <p:pic>
        <p:nvPicPr>
          <p:cNvPr id="3078" name="Picture 15">
            <a:extLst>
              <a:ext uri="{FF2B5EF4-FFF2-40B4-BE49-F238E27FC236}">
                <a16:creationId xmlns:a16="http://schemas.microsoft.com/office/drawing/2014/main" id="{3564C790-3AA1-41B5-AFDE-FBDAE1EA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4" t="21342" r="25833" b="5159"/>
          <a:stretch>
            <a:fillRect/>
          </a:stretch>
        </p:blipFill>
        <p:spPr bwMode="auto">
          <a:xfrm rot="20523724">
            <a:off x="4142535" y="847158"/>
            <a:ext cx="1919637" cy="2394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18">
            <a:extLst>
              <a:ext uri="{FF2B5EF4-FFF2-40B4-BE49-F238E27FC236}">
                <a16:creationId xmlns:a16="http://schemas.microsoft.com/office/drawing/2014/main" id="{EEE730EC-6F47-4D15-9518-5E6A69C6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7" t="6395" r="14934" b="7460"/>
          <a:stretch>
            <a:fillRect/>
          </a:stretch>
        </p:blipFill>
        <p:spPr bwMode="auto">
          <a:xfrm rot="1046798">
            <a:off x="5983059" y="654290"/>
            <a:ext cx="2092267" cy="239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19">
            <a:extLst>
              <a:ext uri="{FF2B5EF4-FFF2-40B4-BE49-F238E27FC236}">
                <a16:creationId xmlns:a16="http://schemas.microsoft.com/office/drawing/2014/main" id="{5067E2DE-2605-4548-9C0A-8130B183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7" t="14211" r="24667" b="7104"/>
          <a:stretch>
            <a:fillRect/>
          </a:stretch>
        </p:blipFill>
        <p:spPr bwMode="auto">
          <a:xfrm rot="20557269">
            <a:off x="8211827" y="520516"/>
            <a:ext cx="1992039" cy="237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20">
            <a:extLst>
              <a:ext uri="{FF2B5EF4-FFF2-40B4-BE49-F238E27FC236}">
                <a16:creationId xmlns:a16="http://schemas.microsoft.com/office/drawing/2014/main" id="{50877405-E9C8-45D7-B127-A165113C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6749" r="24535" b="11723"/>
          <a:stretch>
            <a:fillRect/>
          </a:stretch>
        </p:blipFill>
        <p:spPr bwMode="auto">
          <a:xfrm rot="1231331">
            <a:off x="3570235" y="3246278"/>
            <a:ext cx="1919636" cy="237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1">
            <a:extLst>
              <a:ext uri="{FF2B5EF4-FFF2-40B4-BE49-F238E27FC236}">
                <a16:creationId xmlns:a16="http://schemas.microsoft.com/office/drawing/2014/main" id="{2BDC7656-968E-4FE6-B749-C69D18E1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8" t="15453" r="24800" b="11189"/>
          <a:stretch>
            <a:fillRect/>
          </a:stretch>
        </p:blipFill>
        <p:spPr bwMode="auto">
          <a:xfrm rot="18033779">
            <a:off x="5721377" y="2990765"/>
            <a:ext cx="2016224" cy="2307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6">
            <a:extLst>
              <a:ext uri="{FF2B5EF4-FFF2-40B4-BE49-F238E27FC236}">
                <a16:creationId xmlns:a16="http://schemas.microsoft.com/office/drawing/2014/main" id="{AD49E77A-4CBD-469B-8E44-E6291562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7" t="24689" r="30534" b="533"/>
          <a:stretch>
            <a:fillRect/>
          </a:stretch>
        </p:blipFill>
        <p:spPr bwMode="auto">
          <a:xfrm rot="976674">
            <a:off x="7687086" y="3016341"/>
            <a:ext cx="1861378" cy="2312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47FABC-1D52-4A2D-BA12-E22804B0291A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t="24867" r="26267" b="6425"/>
          <a:stretch/>
        </p:blipFill>
        <p:spPr bwMode="auto">
          <a:xfrm rot="9537322">
            <a:off x="9741543" y="2765257"/>
            <a:ext cx="1964634" cy="2566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915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26079" y="2868250"/>
            <a:ext cx="3937840" cy="3318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Drowsiness Detection   =&gt;&gt;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A3C14A-F937-4231-B6F1-40B429FAFB2F}" type="slidenum">
              <a:rPr lang="en-NZ" smtClean="0"/>
              <a:pPr/>
              <a:t>9</a:t>
            </a:fld>
            <a:endParaRPr lang="en-N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7F99D-FA92-443C-80DA-3264FC6396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0894">
            <a:off x="4205895" y="952491"/>
            <a:ext cx="4263722" cy="285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FC6B1-16F3-426B-A173-72660C1EA1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2349">
            <a:off x="7281413" y="2947848"/>
            <a:ext cx="3816424" cy="283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2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VA Powerpoint Template - NEW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roko_LI master PPT template vs6_17 May" id="{612B838A-5E32-418B-B7C4-7EB4F3A298E7}" vid="{DD7C752D-2EC0-456A-A201-07402427576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SP_Nobel">
      <a:majorFont>
        <a:latin typeface="Nobel-Book"/>
        <a:ea typeface="ＭＳ Ｐゴシック"/>
        <a:cs typeface=""/>
      </a:majorFont>
      <a:minorFont>
        <a:latin typeface="Nobel-Book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SP_Nobel">
      <a:majorFont>
        <a:latin typeface="Nobel-Book"/>
        <a:ea typeface="ＭＳ Ｐゴシック"/>
        <a:cs typeface=""/>
      </a:majorFont>
      <a:minorFont>
        <a:latin typeface="Nobel-Book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vider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edia / Video Slide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py Slides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py and Image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able &amp; Graphs Slide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Flow Slides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ank You ">
  <a:themeElements>
    <a:clrScheme name="Lexus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0082B2"/>
      </a:accent2>
      <a:accent3>
        <a:srgbClr val="70AD47"/>
      </a:accent3>
      <a:accent4>
        <a:srgbClr val="A8B654"/>
      </a:accent4>
      <a:accent5>
        <a:srgbClr val="F8F8AD"/>
      </a:accent5>
      <a:accent6>
        <a:srgbClr val="CAB6D8"/>
      </a:accent6>
      <a:hlink>
        <a:srgbClr val="48367D"/>
      </a:hlink>
      <a:folHlink>
        <a:srgbClr val="A5A5A5"/>
      </a:folHlink>
    </a:clrScheme>
    <a:fontScheme name="ユーザー定義 1">
      <a:majorFont>
        <a:latin typeface="Nobel-Book"/>
        <a:ea typeface="レクサスロダン Pro L"/>
        <a:cs typeface=""/>
      </a:majorFont>
      <a:minorFont>
        <a:latin typeface="Nobel-Book"/>
        <a:ea typeface="レクサスロダン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0ADC236C7AC742BB0BFCA0FFECEA3A" ma:contentTypeVersion="0" ma:contentTypeDescription="Create a new document." ma:contentTypeScope="" ma:versionID="6b302963b2d4f2b039b5a5db900d0a6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916671-0E7D-4594-8037-60C70BF44351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9AE24FE-195A-4977-9740-21B0E7B6E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6C91B7-41B2-43A3-A2C0-738920E68A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REVA REVISED TEMPLATE_Presentation (1)</Template>
  <TotalTime>260</TotalTime>
  <Words>268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Calibri</vt:lpstr>
      <vt:lpstr>Nobel-Book</vt:lpstr>
      <vt:lpstr>Roboto Medium</vt:lpstr>
      <vt:lpstr>Times New Roman</vt:lpstr>
      <vt:lpstr>REVA Powerpoint Template - NEW</vt:lpstr>
      <vt:lpstr>Agenda</vt:lpstr>
      <vt:lpstr>Divider</vt:lpstr>
      <vt:lpstr>Media / Video Slide</vt:lpstr>
      <vt:lpstr>Copy Slides</vt:lpstr>
      <vt:lpstr>Copy and Image</vt:lpstr>
      <vt:lpstr>Table &amp; Graphs Slide</vt:lpstr>
      <vt:lpstr>Flow Slides</vt:lpstr>
      <vt:lpstr>Thank You </vt:lpstr>
      <vt:lpstr>Facial Emotion &amp; Behavior Detection using Deep Learning (GUI – Based)</vt:lpstr>
      <vt:lpstr>Facial Emotion &amp; Behavior Detection using Deep Learning (GUI – Based)</vt:lpstr>
      <vt:lpstr>AGENDA</vt:lpstr>
      <vt:lpstr>Methodology</vt:lpstr>
      <vt:lpstr>Modules Identified</vt:lpstr>
      <vt:lpstr>Implementation</vt:lpstr>
      <vt:lpstr>Results</vt:lpstr>
      <vt:lpstr>Results</vt:lpstr>
      <vt:lpstr>RESULTS</vt:lpstr>
      <vt:lpstr>Results</vt:lpstr>
      <vt:lpstr>REPORT PREPARATION</vt:lpstr>
      <vt:lpstr>PAPER &amp; PATENT PREPARATION</vt:lpstr>
      <vt:lpstr>PAPER &amp; PATENT PREPARATION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Shilpa V</dc:creator>
  <cp:lastModifiedBy>BINDU BHARGAVA REDDY CHINTAM</cp:lastModifiedBy>
  <cp:revision>24</cp:revision>
  <cp:lastPrinted>2018-09-28T07:11:06Z</cp:lastPrinted>
  <dcterms:created xsi:type="dcterms:W3CDTF">2021-04-28T06:57:09Z</dcterms:created>
  <dcterms:modified xsi:type="dcterms:W3CDTF">2021-06-19T08:01:44Z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0x010100B60ADC236C7AC742BB0BFCA0FFECEA3A</vt:lpwstr>
  </property>
</Properties>
</file>